
<file path=[Content_Types].xml><?xml version="1.0" encoding="utf-8"?>
<Types xmlns="http://schemas.openxmlformats.org/package/2006/content-types">
  <Default Extension="png" ContentType="image/png"/>
  <Default Extension="tmp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6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4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2" r:id="rId11"/>
    <p:sldId id="273" r:id="rId12"/>
    <p:sldId id="274" r:id="rId13"/>
    <p:sldId id="271" r:id="rId14"/>
    <p:sldId id="268" r:id="rId15"/>
    <p:sldId id="269" r:id="rId16"/>
    <p:sldId id="270" r:id="rId17"/>
    <p:sldId id="266" r:id="rId18"/>
    <p:sldId id="26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82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4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2020/4/1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0272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mp>
</file>

<file path=ppt/media/image4.wmf>
</file>

<file path=ppt/media/image5.wmf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260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287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177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134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37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2020/4/1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image" Target="../media/image3.tmp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68.xml"/><Relationship Id="rId10" Type="http://schemas.openxmlformats.org/officeDocument/2006/relationships/tags" Target="../tags/tag73.xml"/><Relationship Id="rId4" Type="http://schemas.openxmlformats.org/officeDocument/2006/relationships/tags" Target="../tags/tag67.xml"/><Relationship Id="rId9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image" Target="../media/image3.tmp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7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tags" Target="../tags/tag96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tags" Target="../tags/tag95.xml"/><Relationship Id="rId17" Type="http://schemas.openxmlformats.org/officeDocument/2006/relationships/image" Target="../media/image3.tmp"/><Relationship Id="rId2" Type="http://schemas.openxmlformats.org/officeDocument/2006/relationships/tags" Target="../tags/tag85.xml"/><Relationship Id="rId16" Type="http://schemas.openxmlformats.org/officeDocument/2006/relationships/slideLayout" Target="../slideLayouts/slideLayout7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5" Type="http://schemas.openxmlformats.org/officeDocument/2006/relationships/tags" Target="../tags/tag98.xml"/><Relationship Id="rId10" Type="http://schemas.openxmlformats.org/officeDocument/2006/relationships/tags" Target="../tags/tag93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tags" Target="../tags/tag9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wmf"/><Relationship Id="rId2" Type="http://schemas.openxmlformats.org/officeDocument/2006/relationships/tags" Target="../tags/tag100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7.wmf"/><Relationship Id="rId5" Type="http://schemas.openxmlformats.org/officeDocument/2006/relationships/image" Target="../media/image4.w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8" y="3308866"/>
            <a:ext cx="6496867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40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cs typeface="+mn-ea"/>
                <a:sym typeface="+mn-lt"/>
              </a:rPr>
              <a:t>基于MIDI信息隐藏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>
              <a:lnSpc>
                <a:spcPct val="121000"/>
              </a:lnSpc>
            </a:pPr>
            <a:r>
              <a:rPr lang="en-US" altLang="zh-CN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MIDI</a:t>
            </a:r>
            <a:r>
              <a:rPr lang="zh-CN" altLang="en-US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消息根据性质可分成</a:t>
            </a:r>
            <a:r>
              <a:rPr lang="en-US" altLang="zh-CN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:  </a:t>
            </a:r>
            <a:r>
              <a:rPr lang="en-US" altLang="zh-CN" sz="2800" dirty="0" smtClean="0">
                <a:solidFill>
                  <a:srgbClr val="639EF4"/>
                </a:solidFill>
                <a:latin typeface="+mn-ea"/>
                <a:cs typeface="+mn-ea"/>
                <a:sym typeface="+mn-lt"/>
              </a:rPr>
              <a:t>[</a:t>
            </a:r>
            <a:r>
              <a:rPr lang="zh-CN" altLang="en-US" sz="2800" dirty="0" smtClean="0">
                <a:solidFill>
                  <a:srgbClr val="639EF4"/>
                </a:solidFill>
                <a:latin typeface="+mn-ea"/>
                <a:cs typeface="+mn-ea"/>
                <a:sym typeface="+mn-lt"/>
              </a:rPr>
              <a:t>填空</a:t>
            </a:r>
            <a:r>
              <a:rPr lang="en-US" altLang="zh-CN" sz="2800" dirty="0" smtClean="0">
                <a:solidFill>
                  <a:srgbClr val="639EF4"/>
                </a:solidFill>
                <a:latin typeface="+mn-ea"/>
                <a:cs typeface="+mn-ea"/>
                <a:sym typeface="+mn-lt"/>
              </a:rPr>
              <a:t>1]</a:t>
            </a:r>
            <a:r>
              <a:rPr lang="zh-CN" altLang="en-US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 消息</a:t>
            </a:r>
            <a:r>
              <a:rPr lang="en-US" altLang="zh-CN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(Channel Message)</a:t>
            </a:r>
            <a:r>
              <a:rPr lang="zh-CN" altLang="en-US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、系统消息</a:t>
            </a:r>
            <a:r>
              <a:rPr lang="en-US" altLang="zh-CN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(System Message) </a:t>
            </a:r>
            <a:r>
              <a:rPr lang="zh-CN" altLang="en-US" sz="2800" dirty="0" smtClean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。</a:t>
            </a:r>
            <a:endParaRPr lang="zh-CN" altLang="en-US" sz="2800" dirty="0">
              <a:solidFill>
                <a:srgbClr val="000000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正常使用填空题需</a:t>
            </a:r>
            <a:r>
              <a:rPr lang="en-US" altLang="zh-CN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  <a:endParaRPr lang="zh-CN" altLang="en-US" sz="1600">
              <a:solidFill>
                <a:srgbClr val="F84F4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1" name="组合 10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7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填空题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0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4" name="图片 3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4680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800" dirty="0">
                <a:latin typeface="+mn-ea"/>
              </a:rPr>
              <a:t>对单一的</a:t>
            </a:r>
            <a:r>
              <a:rPr lang="en-US" altLang="zh-CN" sz="2800" dirty="0"/>
              <a:t>MIDI Channel</a:t>
            </a:r>
            <a:r>
              <a:rPr lang="zh-CN" altLang="en-US" sz="2800" dirty="0">
                <a:latin typeface="+mn-ea"/>
              </a:rPr>
              <a:t>起作用，其</a:t>
            </a:r>
            <a:r>
              <a:rPr lang="en-US" altLang="zh-CN" sz="2800" dirty="0"/>
              <a:t>Channel</a:t>
            </a:r>
            <a:r>
              <a:rPr lang="zh-CN" altLang="en-US" sz="2800" dirty="0">
                <a:latin typeface="+mn-ea"/>
              </a:rPr>
              <a:t>是利用状态字节的低</a:t>
            </a:r>
            <a:r>
              <a:rPr lang="en-US" altLang="zh-CN" sz="2800" dirty="0"/>
              <a:t>4</a:t>
            </a:r>
            <a:r>
              <a:rPr lang="zh-CN" altLang="en-US" sz="2800" dirty="0">
                <a:latin typeface="+mn-ea"/>
              </a:rPr>
              <a:t>位来表示，可从</a:t>
            </a:r>
            <a:r>
              <a:rPr lang="en-US" altLang="zh-CN" sz="2800" dirty="0"/>
              <a:t>0</a:t>
            </a:r>
            <a:r>
              <a:rPr lang="zh-CN" altLang="en-US" sz="2800" dirty="0">
                <a:latin typeface="+mn-ea"/>
              </a:rPr>
              <a:t>到</a:t>
            </a:r>
            <a:r>
              <a:rPr lang="en-US" altLang="zh-CN" sz="2800" dirty="0"/>
              <a:t>15</a:t>
            </a:r>
            <a:r>
              <a:rPr lang="zh-CN" altLang="en-US" sz="2800" dirty="0">
                <a:latin typeface="+mn-ea"/>
              </a:rPr>
              <a:t>共有</a:t>
            </a:r>
            <a:r>
              <a:rPr lang="en-US" altLang="zh-CN" sz="2800" dirty="0"/>
              <a:t>16</a:t>
            </a:r>
            <a:r>
              <a:rPr lang="zh-CN" altLang="en-US" sz="2800" dirty="0">
                <a:latin typeface="+mn-ea"/>
              </a:rPr>
              <a:t>个</a:t>
            </a:r>
            <a:r>
              <a:rPr lang="en-US" altLang="zh-CN" sz="2800" dirty="0"/>
              <a:t>channel</a:t>
            </a:r>
            <a:r>
              <a:rPr lang="zh-CN" altLang="en-US" sz="2800" dirty="0">
                <a:latin typeface="+mn-ea"/>
              </a:rPr>
              <a:t>。</a:t>
            </a:r>
            <a:r>
              <a:rPr lang="zh-CN" altLang="en-US" sz="2800" b="1" dirty="0">
                <a:latin typeface="+mn-ea"/>
              </a:rPr>
              <a:t>通道消息又</a:t>
            </a:r>
            <a:r>
              <a:rPr lang="zh-CN" altLang="en-US" sz="2800" b="1" dirty="0" smtClean="0">
                <a:latin typeface="+mn-ea"/>
              </a:rPr>
              <a:t>分为</a:t>
            </a:r>
            <a:r>
              <a:rPr lang="zh-CN" altLang="en-US" sz="2800" b="1" dirty="0" smtClean="0">
                <a:solidFill>
                  <a:srgbClr val="639EF4"/>
                </a:solidFill>
                <a:latin typeface="+mn-ea"/>
              </a:rPr>
              <a:t> </a:t>
            </a:r>
            <a:r>
              <a:rPr lang="en-US" altLang="zh-CN" sz="2800" b="1" dirty="0" smtClean="0">
                <a:solidFill>
                  <a:srgbClr val="639EF4"/>
                </a:solidFill>
                <a:latin typeface="+mn-ea"/>
              </a:rPr>
              <a:t>[</a:t>
            </a:r>
            <a:r>
              <a:rPr lang="zh-CN" altLang="en-US" sz="2800" b="1" dirty="0" smtClean="0">
                <a:solidFill>
                  <a:srgbClr val="639EF4"/>
                </a:solidFill>
                <a:latin typeface="+mn-ea"/>
              </a:rPr>
              <a:t>填空</a:t>
            </a:r>
            <a:r>
              <a:rPr lang="en-US" altLang="zh-CN" sz="2800" b="1" dirty="0" smtClean="0">
                <a:solidFill>
                  <a:srgbClr val="639EF4"/>
                </a:solidFill>
                <a:latin typeface="+mn-ea"/>
              </a:rPr>
              <a:t>1]</a:t>
            </a:r>
            <a:r>
              <a:rPr lang="en-US" altLang="zh-CN" sz="2800" b="1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zh-CN" altLang="en-US" sz="2800" b="1" dirty="0" smtClean="0">
                <a:latin typeface="+mn-ea"/>
              </a:rPr>
              <a:t>消息</a:t>
            </a:r>
            <a:r>
              <a:rPr lang="zh-CN" altLang="en-US" sz="2800" b="1" dirty="0">
                <a:latin typeface="+mn-ea"/>
              </a:rPr>
              <a:t>和模式消息</a:t>
            </a:r>
            <a:r>
              <a:rPr lang="zh-CN" altLang="en-US" sz="2800" dirty="0">
                <a:latin typeface="+mn-ea"/>
              </a:rPr>
              <a:t>。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" name="圆角矩形 3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正常使用填空题需</a:t>
            </a:r>
            <a:r>
              <a:rPr lang="en-US" altLang="zh-CN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  <a:endParaRPr lang="zh-CN" altLang="en-US" sz="1600">
              <a:solidFill>
                <a:srgbClr val="F84F4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9" name="组合 8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填空题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077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algn="just"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800" dirty="0">
                <a:latin typeface="+mn-ea"/>
              </a:rPr>
              <a:t>改变</a:t>
            </a:r>
            <a:r>
              <a:rPr lang="en-US" altLang="zh-CN" sz="2800" dirty="0"/>
              <a:t>MIDI</a:t>
            </a:r>
            <a:r>
              <a:rPr lang="zh-CN" altLang="en-US" sz="2800" dirty="0">
                <a:latin typeface="+mn-ea"/>
              </a:rPr>
              <a:t>音乐文件的部分声音消息并不影响</a:t>
            </a:r>
            <a:r>
              <a:rPr lang="en-US" altLang="zh-CN" sz="2800" dirty="0"/>
              <a:t>MIDI</a:t>
            </a:r>
            <a:r>
              <a:rPr lang="zh-CN" altLang="en-US" sz="2800" dirty="0">
                <a:latin typeface="+mn-ea"/>
              </a:rPr>
              <a:t>文件的听觉效果，通过实验，</a:t>
            </a:r>
            <a:r>
              <a:rPr lang="zh-CN" altLang="en-US" sz="2800" dirty="0" smtClean="0">
                <a:latin typeface="+mn-ea"/>
              </a:rPr>
              <a:t>改变（  ）不会</a:t>
            </a:r>
            <a:r>
              <a:rPr lang="zh-CN" altLang="en-US" sz="2800" dirty="0">
                <a:latin typeface="+mn-ea"/>
              </a:rPr>
              <a:t>引起听觉差异，因此可在</a:t>
            </a:r>
            <a:r>
              <a:rPr lang="zh-CN" altLang="en-US" sz="2800" dirty="0" smtClean="0">
                <a:latin typeface="+mn-ea"/>
              </a:rPr>
              <a:t>这几种</a:t>
            </a:r>
            <a:r>
              <a:rPr lang="zh-CN" altLang="en-US" sz="2800" dirty="0">
                <a:latin typeface="+mn-ea"/>
              </a:rPr>
              <a:t>声音消息中嵌入水印</a:t>
            </a:r>
            <a:r>
              <a:rPr lang="zh-CN" altLang="en-US" sz="2800" dirty="0" smtClean="0">
                <a:latin typeface="+mn-ea"/>
              </a:rPr>
              <a:t>信息。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声音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开启的最低位</a:t>
            </a:r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比特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乐器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编号的最低位</a:t>
            </a:r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比特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2438400" y="45005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通道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触动压力的低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4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比特</a:t>
            </a:r>
            <a:r>
              <a:rPr lang="zh-CN" altLang="en-US" sz="2400" b="1" dirty="0" smtClean="0">
                <a:solidFill>
                  <a:srgbClr val="FF0000"/>
                </a:solidFill>
                <a:latin typeface="+mn-ea"/>
              </a:rPr>
              <a:t>位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矩形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2850356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1625" y="3707606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矩形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1625" y="4564856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9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0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3" name="TitleBackground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多选题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11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5393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8" y="3308866"/>
            <a:ext cx="6496867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40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cs typeface="+mn-ea"/>
                <a:sym typeface="+mn-ea"/>
              </a:rPr>
              <a:t>扩展频谱技术</a:t>
            </a:r>
            <a:endParaRPr lang="en-US" altLang="zh-CN" sz="4000" dirty="0">
              <a:solidFill>
                <a:srgbClr val="002060"/>
              </a:solidFill>
              <a:latin typeface="+mj-lt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470054" y="2594116"/>
            <a:ext cx="9539279" cy="2651950"/>
            <a:chOff x="1962782" y="3317605"/>
            <a:chExt cx="9539279" cy="2651950"/>
          </a:xfrm>
        </p:grpSpPr>
        <p:sp>
          <p:nvSpPr>
            <p:cNvPr id="9" name="矩形: 圆角 8"/>
            <p:cNvSpPr/>
            <p:nvPr/>
          </p:nvSpPr>
          <p:spPr>
            <a:xfrm>
              <a:off x="1962782" y="3317605"/>
              <a:ext cx="9539279" cy="2651950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215472" y="3537161"/>
              <a:ext cx="9071998" cy="2250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在通信中有一种技术叫扩展频谱通信技术，它的定义是：信号在大于所需的带宽内进行传输，数据的带宽扩展是通过一个与数据独立的码字完成的，并且在接收端需要该码字的一个同步接收，以进行解扩和数据恢复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731314" y="716894"/>
            <a:ext cx="4725574" cy="1109044"/>
            <a:chOff x="3279913" y="488294"/>
            <a:chExt cx="4725574" cy="1109044"/>
          </a:xfrm>
        </p:grpSpPr>
        <p:grpSp>
          <p:nvGrpSpPr>
            <p:cNvPr id="12" name="组合 11"/>
            <p:cNvGrpSpPr/>
            <p:nvPr/>
          </p:nvGrpSpPr>
          <p:grpSpPr>
            <a:xfrm>
              <a:off x="3279913" y="909457"/>
              <a:ext cx="4725574" cy="687881"/>
              <a:chOff x="3279913" y="909457"/>
              <a:chExt cx="4725574" cy="687881"/>
            </a:xfrm>
          </p:grpSpPr>
          <p:sp>
            <p:nvSpPr>
              <p:cNvPr id="166" name="矩形: 圆角 165"/>
              <p:cNvSpPr/>
              <p:nvPr/>
            </p:nvSpPr>
            <p:spPr>
              <a:xfrm>
                <a:off x="3279913" y="909457"/>
                <a:ext cx="4725574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4758729" y="1032190"/>
                <a:ext cx="276870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扩展频谱技术 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3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4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1384300" y="1124260"/>
            <a:ext cx="9423400" cy="4793939"/>
            <a:chOff x="2064086" y="2284639"/>
            <a:chExt cx="9423400" cy="4793939"/>
          </a:xfrm>
        </p:grpSpPr>
        <p:sp>
          <p:nvSpPr>
            <p:cNvPr id="18" name="矩形: 圆角 17"/>
            <p:cNvSpPr/>
            <p:nvPr/>
          </p:nvSpPr>
          <p:spPr>
            <a:xfrm>
              <a:off x="2064086" y="2284639"/>
              <a:ext cx="9423400" cy="4793939"/>
            </a:xfrm>
            <a:prstGeom prst="roundRect">
              <a:avLst>
                <a:gd name="adj" fmla="val 3146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318086" y="2448144"/>
              <a:ext cx="8915400" cy="4466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</a:t>
              </a:r>
              <a:r>
                <a:rPr lang="zh-CN" altLang="en-US" sz="2400" dirty="0">
                  <a:solidFill>
                    <a:srgbClr val="0F73EE"/>
                  </a:solidFill>
                  <a:latin typeface="+mn-ea"/>
                </a:rPr>
                <a:t>扩频信号的特点</a:t>
              </a:r>
              <a:r>
                <a:rPr lang="zh-CN" altLang="en-US" sz="2400" dirty="0">
                  <a:latin typeface="+mn-ea"/>
                </a:rPr>
                <a:t>是，信号占据很宽的频带，在每一个频段上的信号能量很低，尽管整个信号的能量可以很高。即使部分信号在几个频段丢失，其他频段仍有足够的信息可以用来恢复信号。而利用不同的、相互正交的扩频码，可以在一个很宽的频带内同时传输很多路信号，它们之间相互正交，不会产生干扰。而且每个频段的信号能量很低，信噪比很小，可以认为是淹没在信道噪声中的。因此这种通信技术的</a:t>
              </a:r>
              <a:r>
                <a:rPr lang="zh-CN" altLang="en-US" sz="2400" dirty="0">
                  <a:solidFill>
                    <a:srgbClr val="0F73EE"/>
                  </a:solidFill>
                  <a:latin typeface="+mn-ea"/>
                </a:rPr>
                <a:t>优势</a:t>
              </a:r>
              <a:r>
                <a:rPr lang="zh-CN" altLang="en-US" sz="2400" dirty="0">
                  <a:latin typeface="+mn-ea"/>
                </a:rPr>
                <a:t>是拦截概率小，抗干扰能力强，检测和删除一个扩频信号是很困难的。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1384300" y="2222655"/>
            <a:ext cx="9423400" cy="2196790"/>
            <a:chOff x="2064086" y="2284640"/>
            <a:chExt cx="9423400" cy="2196790"/>
          </a:xfrm>
        </p:grpSpPr>
        <p:sp>
          <p:nvSpPr>
            <p:cNvPr id="18" name="矩形: 圆角 17"/>
            <p:cNvSpPr/>
            <p:nvPr/>
          </p:nvSpPr>
          <p:spPr>
            <a:xfrm>
              <a:off x="2064086" y="2284640"/>
              <a:ext cx="9423400" cy="2196790"/>
            </a:xfrm>
            <a:prstGeom prst="roundRect">
              <a:avLst>
                <a:gd name="adj" fmla="val 3146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517609" y="2534565"/>
              <a:ext cx="8516353" cy="16969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扩频通信的概念可以应用到伪装通信系统中来，伪装系统就是试图将秘密信息扩展在整个载体中，以达到不可察觉的目的，并且删除一小部分载体，也很难删除整个信息。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81509" y="1699717"/>
            <a:ext cx="10285730" cy="169277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一级标题：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  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二级标题：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046031" y="4865172"/>
          <a:ext cx="301625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0" name="包装程序外壳对象" showAsIcon="1" r:id="rId4" imgW="3000375" imgH="523875" progId="Package">
                  <p:embed/>
                </p:oleObj>
              </mc:Choice>
              <mc:Fallback>
                <p:oleObj name="包装程序外壳对象" showAsIcon="1" r:id="rId4" imgW="3000375" imgH="523875" progId="Package">
                  <p:embed/>
                  <p:pic>
                    <p:nvPicPr>
                      <p:cNvPr id="0" name="图片 222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6031" y="4865172"/>
                        <a:ext cx="3016250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2778211" y="1145195"/>
            <a:ext cx="6635578" cy="1109044"/>
            <a:chOff x="3279913" y="488294"/>
            <a:chExt cx="6635578" cy="1109044"/>
          </a:xfrm>
        </p:grpSpPr>
        <p:grpSp>
          <p:nvGrpSpPr>
            <p:cNvPr id="8" name="组合 7"/>
            <p:cNvGrpSpPr/>
            <p:nvPr/>
          </p:nvGrpSpPr>
          <p:grpSpPr>
            <a:xfrm>
              <a:off x="3279913" y="909457"/>
              <a:ext cx="6635578" cy="687881"/>
              <a:chOff x="3279913" y="909457"/>
              <a:chExt cx="6635578" cy="687881"/>
            </a:xfrm>
          </p:grpSpPr>
          <p:sp>
            <p:nvSpPr>
              <p:cNvPr id="163" name="矩形: 圆角 162"/>
              <p:cNvSpPr/>
              <p:nvPr/>
            </p:nvSpPr>
            <p:spPr>
              <a:xfrm>
                <a:off x="3279913" y="909457"/>
                <a:ext cx="663557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4648956" y="1032190"/>
                <a:ext cx="5059680" cy="5340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marR="0" lvl="0" indent="0" algn="l" defTabSz="914400" rtl="0" eaLnBrk="1" fontAlgn="base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ClrTx/>
                  <a:buSzTx/>
                  <a:buFont typeface="Wingdings" panose="05000000000000000000" charset="0"/>
                  <a:buNone/>
                  <a:defRPr/>
                </a:pP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信息安全斗争的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技术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和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艺术</a:t>
                </a:r>
              </a:p>
            </p:txBody>
          </p:sp>
        </p:grpSp>
        <p:grpSp>
          <p:nvGrpSpPr>
            <p:cNvPr id="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0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5" name="组合 164"/>
          <p:cNvGrpSpPr/>
          <p:nvPr/>
        </p:nvGrpSpPr>
        <p:grpSpPr>
          <a:xfrm>
            <a:off x="2800789" y="2568153"/>
            <a:ext cx="6170150" cy="840284"/>
            <a:chOff x="3135993" y="1051060"/>
            <a:chExt cx="6170150" cy="840284"/>
          </a:xfrm>
        </p:grpSpPr>
        <p:sp>
          <p:nvSpPr>
            <p:cNvPr id="166" name="矩形: 圆角 165"/>
            <p:cNvSpPr/>
            <p:nvPr/>
          </p:nvSpPr>
          <p:spPr>
            <a:xfrm>
              <a:off x="3839426" y="1280937"/>
              <a:ext cx="54667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3972879" y="1333399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信息隐藏技术和密码技术的区别</a:t>
              </a:r>
            </a:p>
          </p:txBody>
        </p:sp>
        <p:sp>
          <p:nvSpPr>
            <p:cNvPr id="168" name="矩形 16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5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9" name="直接连接符 16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矩形 169"/>
          <p:cNvSpPr/>
          <p:nvPr/>
        </p:nvSpPr>
        <p:spPr>
          <a:xfrm>
            <a:off x="9636839" y="1686190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sp>
        <p:nvSpPr>
          <p:cNvPr id="171" name="矩形 170"/>
          <p:cNvSpPr/>
          <p:nvPr/>
        </p:nvSpPr>
        <p:spPr>
          <a:xfrm>
            <a:off x="9231435" y="292743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graphicFrame>
        <p:nvGraphicFramePr>
          <p:cNvPr id="172" name="对象 171"/>
          <p:cNvGraphicFramePr>
            <a:graphicFrameLocks noChangeAspect="1"/>
          </p:cNvGraphicFramePr>
          <p:nvPr/>
        </p:nvGraphicFramePr>
        <p:xfrm>
          <a:off x="3972557" y="4856858"/>
          <a:ext cx="234791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1" name="包装程序外壳对象" showAsIcon="1" r:id="rId6" imgW="2333625" imgH="523875" progId="Package">
                  <p:embed/>
                </p:oleObj>
              </mc:Choice>
              <mc:Fallback>
                <p:oleObj name="包装程序外壳对象" showAsIcon="1" r:id="rId6" imgW="2333625" imgH="523875" progId="Package">
                  <p:embed/>
                  <p:pic>
                    <p:nvPicPr>
                      <p:cNvPr id="0" name="图片 222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72557" y="4856858"/>
                        <a:ext cx="2347913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3" name="对象 172"/>
          <p:cNvGraphicFramePr>
            <a:graphicFrameLocks noChangeAspect="1"/>
          </p:cNvGraphicFramePr>
          <p:nvPr/>
        </p:nvGraphicFramePr>
        <p:xfrm>
          <a:off x="6320470" y="4891583"/>
          <a:ext cx="252888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2" name="包装程序外壳对象" showAsIcon="1" r:id="rId8" imgW="2514600" imgH="523875" progId="Package">
                  <p:embed/>
                </p:oleObj>
              </mc:Choice>
              <mc:Fallback>
                <p:oleObj name="包装程序外壳对象" showAsIcon="1" r:id="rId8" imgW="2514600" imgH="523875" progId="Package">
                  <p:embed/>
                  <p:pic>
                    <p:nvPicPr>
                      <p:cNvPr id="0" name="图片 222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20470" y="4891583"/>
                        <a:ext cx="252888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" name="对象 173"/>
          <p:cNvGraphicFramePr>
            <a:graphicFrameLocks noChangeAspect="1"/>
          </p:cNvGraphicFramePr>
          <p:nvPr/>
        </p:nvGraphicFramePr>
        <p:xfrm>
          <a:off x="9082801" y="4891583"/>
          <a:ext cx="55403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" name="包装程序外壳对象" showAsIcon="1" r:id="rId10" imgW="542925" imgH="523875" progId="Package">
                  <p:embed/>
                </p:oleObj>
              </mc:Choice>
              <mc:Fallback>
                <p:oleObj name="包装程序外壳对象" showAsIcon="1" r:id="rId10" imgW="542925" imgH="523875" progId="Package">
                  <p:embed/>
                  <p:pic>
                    <p:nvPicPr>
                      <p:cNvPr id="0" name="图片 222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82801" y="4891583"/>
                        <a:ext cx="55403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1046031" y="3864790"/>
            <a:ext cx="1646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数字   英文</a:t>
            </a:r>
          </a:p>
        </p:txBody>
      </p:sp>
      <p:sp>
        <p:nvSpPr>
          <p:cNvPr id="3" name="矩形 2"/>
          <p:cNvSpPr/>
          <p:nvPr/>
        </p:nvSpPr>
        <p:spPr>
          <a:xfrm>
            <a:off x="2985909" y="3912937"/>
            <a:ext cx="2645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Times New Roman (正文)</a:t>
            </a:r>
          </a:p>
        </p:txBody>
      </p:sp>
      <p:sp>
        <p:nvSpPr>
          <p:cNvPr id="4" name="椭圆 3"/>
          <p:cNvSpPr/>
          <p:nvPr/>
        </p:nvSpPr>
        <p:spPr>
          <a:xfrm>
            <a:off x="1071048" y="291130"/>
            <a:ext cx="798285" cy="798285"/>
          </a:xfrm>
          <a:prstGeom prst="ellipse">
            <a:avLst/>
          </a:prstGeom>
          <a:solidFill>
            <a:srgbClr val="0F7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5" name="椭圆 174"/>
          <p:cNvSpPr/>
          <p:nvPr/>
        </p:nvSpPr>
        <p:spPr>
          <a:xfrm>
            <a:off x="2111973" y="284842"/>
            <a:ext cx="798285" cy="79828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6" name="椭圆 175"/>
          <p:cNvSpPr/>
          <p:nvPr/>
        </p:nvSpPr>
        <p:spPr>
          <a:xfrm>
            <a:off x="3152898" y="278554"/>
            <a:ext cx="798285" cy="798285"/>
          </a:xfrm>
          <a:prstGeom prst="ellipse">
            <a:avLst/>
          </a:prstGeom>
          <a:solidFill>
            <a:srgbClr val="E3C9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椭圆 176"/>
          <p:cNvSpPr/>
          <p:nvPr/>
        </p:nvSpPr>
        <p:spPr>
          <a:xfrm>
            <a:off x="4193823" y="272266"/>
            <a:ext cx="798285" cy="798285"/>
          </a:xfrm>
          <a:prstGeom prst="ellips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2208213" y="3297972"/>
            <a:ext cx="4848896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n-ea"/>
                <a:sym typeface="+mn-ea"/>
              </a:rPr>
              <a:t> </a:t>
            </a:r>
            <a:r>
              <a:rPr lang="en-US" altLang="zh-CN" sz="2400" dirty="0">
                <a:latin typeface="+mj-lt"/>
                <a:sym typeface="+mn-ea"/>
              </a:rPr>
              <a:t>LSB</a:t>
            </a:r>
            <a:r>
              <a:rPr lang="zh-CN" altLang="en-US" sz="2400" dirty="0">
                <a:latin typeface="+mj-lt"/>
                <a:sym typeface="+mn-ea"/>
              </a:rPr>
              <a:t>（</a:t>
            </a:r>
            <a:r>
              <a:rPr lang="en-US" altLang="zh-CN" sz="2400" dirty="0">
                <a:latin typeface="+mj-lt"/>
                <a:sym typeface="+mn-ea"/>
              </a:rPr>
              <a:t>Least </a:t>
            </a:r>
            <a:r>
              <a:rPr lang="en-US" altLang="zh-CN" sz="2000" dirty="0">
                <a:latin typeface="+mj-lt"/>
                <a:sym typeface="+mn-ea"/>
              </a:rPr>
              <a:t>Significant</a:t>
            </a:r>
            <a:r>
              <a:rPr lang="en-US" altLang="zh-CN" sz="2400" dirty="0">
                <a:latin typeface="+mj-lt"/>
                <a:sym typeface="+mn-ea"/>
              </a:rPr>
              <a:t> Bit</a:t>
            </a:r>
            <a:r>
              <a:rPr lang="zh-CN" altLang="en-US" sz="2400" dirty="0">
                <a:latin typeface="+mj-lt"/>
                <a:sym typeface="+mn-ea"/>
              </a:rPr>
              <a:t>）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3061732" y="716894"/>
            <a:ext cx="6068536" cy="1109044"/>
            <a:chOff x="3279913" y="488294"/>
            <a:chExt cx="6068536" cy="1109044"/>
          </a:xfrm>
        </p:grpSpPr>
        <p:grpSp>
          <p:nvGrpSpPr>
            <p:cNvPr id="38" name="组合 37"/>
            <p:cNvGrpSpPr/>
            <p:nvPr/>
          </p:nvGrpSpPr>
          <p:grpSpPr>
            <a:xfrm>
              <a:off x="3279913" y="909457"/>
              <a:ext cx="6068536" cy="687881"/>
              <a:chOff x="3279913" y="909457"/>
              <a:chExt cx="6068536" cy="687881"/>
            </a:xfrm>
          </p:grpSpPr>
          <p:sp>
            <p:nvSpPr>
              <p:cNvPr id="203" name="矩形: 圆角 202"/>
              <p:cNvSpPr/>
              <p:nvPr/>
            </p:nvSpPr>
            <p:spPr>
              <a:xfrm>
                <a:off x="3279913" y="909457"/>
                <a:ext cx="6068536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204" name="文本框 203"/>
              <p:cNvSpPr txBox="1"/>
              <p:nvPr/>
            </p:nvSpPr>
            <p:spPr>
              <a:xfrm>
                <a:off x="4600123" y="1032190"/>
                <a:ext cx="4698722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时间域音频信息隐藏算法</a:t>
                </a:r>
              </a:p>
            </p:txBody>
          </p:sp>
        </p:grpSp>
        <p:grpSp>
          <p:nvGrpSpPr>
            <p:cNvPr id="3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40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6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2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3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4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5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6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8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9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0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1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2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3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4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5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6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7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8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9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0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1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2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05" name="组合 204"/>
          <p:cNvGrpSpPr/>
          <p:nvPr/>
        </p:nvGrpSpPr>
        <p:grpSpPr>
          <a:xfrm>
            <a:off x="1259350" y="2414471"/>
            <a:ext cx="4367294" cy="743436"/>
            <a:chOff x="4397979" y="1531371"/>
            <a:chExt cx="4367294" cy="743436"/>
          </a:xfrm>
        </p:grpSpPr>
        <p:sp>
          <p:nvSpPr>
            <p:cNvPr id="206" name="矩形: 圆角 205"/>
            <p:cNvSpPr/>
            <p:nvPr/>
          </p:nvSpPr>
          <p:spPr>
            <a:xfrm>
              <a:off x="4512179" y="1596162"/>
              <a:ext cx="2556193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07" name="组合 206"/>
            <p:cNvGrpSpPr/>
            <p:nvPr/>
          </p:nvGrpSpPr>
          <p:grpSpPr>
            <a:xfrm>
              <a:off x="4397979" y="1531371"/>
              <a:ext cx="4367294" cy="743436"/>
              <a:chOff x="4397979" y="1531371"/>
              <a:chExt cx="4367294" cy="743436"/>
            </a:xfrm>
          </p:grpSpPr>
          <p:sp>
            <p:nvSpPr>
              <p:cNvPr id="208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09" name="矩形 208"/>
              <p:cNvSpPr/>
              <p:nvPr/>
            </p:nvSpPr>
            <p:spPr>
              <a:xfrm>
                <a:off x="4599752" y="1531371"/>
                <a:ext cx="4165521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最低有效位方法</a:t>
                </a:r>
              </a:p>
            </p:txBody>
          </p:sp>
        </p:grpSp>
      </p:grpSp>
      <p:grpSp>
        <p:nvGrpSpPr>
          <p:cNvPr id="210" name="组合 209"/>
          <p:cNvGrpSpPr/>
          <p:nvPr/>
        </p:nvGrpSpPr>
        <p:grpSpPr>
          <a:xfrm>
            <a:off x="1292547" y="4125195"/>
            <a:ext cx="4367294" cy="714085"/>
            <a:chOff x="4397979" y="1560722"/>
            <a:chExt cx="4367294" cy="714085"/>
          </a:xfrm>
        </p:grpSpPr>
        <p:sp>
          <p:nvSpPr>
            <p:cNvPr id="211" name="矩形: 圆角 210"/>
            <p:cNvSpPr/>
            <p:nvPr/>
          </p:nvSpPr>
          <p:spPr>
            <a:xfrm>
              <a:off x="4512179" y="1596162"/>
              <a:ext cx="2556193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12" name="组合 211"/>
            <p:cNvGrpSpPr/>
            <p:nvPr/>
          </p:nvGrpSpPr>
          <p:grpSpPr>
            <a:xfrm>
              <a:off x="4397979" y="1560722"/>
              <a:ext cx="4367294" cy="714085"/>
              <a:chOff x="4397979" y="1560722"/>
              <a:chExt cx="4367294" cy="714085"/>
            </a:xfrm>
          </p:grpSpPr>
          <p:sp>
            <p:nvSpPr>
              <p:cNvPr id="213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14" name="矩形 213"/>
              <p:cNvSpPr/>
              <p:nvPr/>
            </p:nvSpPr>
            <p:spPr>
              <a:xfrm>
                <a:off x="4599752" y="1564824"/>
                <a:ext cx="4165521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回声隐藏法 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794988" y="2405847"/>
            <a:ext cx="8698275" cy="1288634"/>
            <a:chOff x="1076853" y="5080315"/>
            <a:chExt cx="5054600" cy="1567946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: 圆角 20"/>
            <p:cNvSpPr/>
            <p:nvPr/>
          </p:nvSpPr>
          <p:spPr>
            <a:xfrm>
              <a:off x="1076853" y="5228961"/>
              <a:ext cx="5054600" cy="14193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2048796" y="2492219"/>
            <a:ext cx="8190660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en-US" altLang="zh-CN" sz="2200" dirty="0">
                <a:latin typeface="+mj-lt"/>
              </a:rPr>
              <a:t>        MIDI</a:t>
            </a:r>
            <a:r>
              <a:rPr lang="zh-CN" altLang="en-US" sz="2200" dirty="0">
                <a:latin typeface="+mn-ea"/>
              </a:rPr>
              <a:t>全称是</a:t>
            </a:r>
            <a:r>
              <a:rPr lang="en-US" altLang="zh-CN" sz="2200" dirty="0">
                <a:latin typeface="+mn-ea"/>
              </a:rPr>
              <a:t>M</a:t>
            </a:r>
            <a:r>
              <a:rPr lang="en-US" altLang="zh-CN" sz="2200" dirty="0">
                <a:latin typeface="+mj-lt"/>
              </a:rPr>
              <a:t>usical Instrument Digital Interface</a:t>
            </a:r>
            <a:r>
              <a:rPr lang="zh-CN" altLang="en-US" sz="2200" dirty="0">
                <a:latin typeface="+mn-ea"/>
              </a:rPr>
              <a:t>，即乐器数字接口，也是一种专用于乐器的接口标准。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1795145" y="4002405"/>
            <a:ext cx="8698230" cy="1840230"/>
            <a:chOff x="1076853" y="5080315"/>
            <a:chExt cx="5054600" cy="2506882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: 圆角 31"/>
            <p:cNvSpPr/>
            <p:nvPr/>
          </p:nvSpPr>
          <p:spPr>
            <a:xfrm>
              <a:off x="1076853" y="5228961"/>
              <a:ext cx="5054600" cy="2358236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2048796" y="4212418"/>
            <a:ext cx="8348216" cy="1850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Aft>
                <a:spcPct val="0"/>
              </a:spcAft>
              <a:defRPr/>
            </a:pPr>
            <a:r>
              <a:rPr lang="zh-CN" altLang="en-US" sz="2200" dirty="0">
                <a:latin typeface="+mj-ea"/>
                <a:ea typeface="+mj-ea"/>
              </a:rPr>
              <a:t>          一个标准</a:t>
            </a:r>
            <a:r>
              <a:rPr lang="en-US" altLang="zh-CN" sz="2200" dirty="0">
                <a:latin typeface="+mj-lt"/>
                <a:ea typeface="+mj-ea"/>
              </a:rPr>
              <a:t>MIDI</a:t>
            </a:r>
            <a:r>
              <a:rPr lang="zh-CN" altLang="en-US" sz="2200" dirty="0">
                <a:latin typeface="+mj-ea"/>
                <a:ea typeface="+mj-ea"/>
              </a:rPr>
              <a:t>文件基本上是由两部分组成：</a:t>
            </a:r>
            <a:r>
              <a:rPr lang="zh-CN" altLang="en-US" sz="2200" b="1" dirty="0">
                <a:latin typeface="+mj-ea"/>
                <a:ea typeface="+mj-ea"/>
              </a:rPr>
              <a:t>头块</a:t>
            </a:r>
            <a:r>
              <a:rPr lang="zh-CN" altLang="en-US" sz="2200" dirty="0">
                <a:latin typeface="+mj-ea"/>
                <a:ea typeface="+mj-ea"/>
              </a:rPr>
              <a:t>和</a:t>
            </a:r>
            <a:r>
              <a:rPr lang="zh-CN" altLang="en-US" sz="2200" b="1" dirty="0">
                <a:latin typeface="+mj-ea"/>
                <a:ea typeface="+mj-ea"/>
              </a:rPr>
              <a:t>音轨块</a:t>
            </a:r>
            <a:r>
              <a:rPr lang="zh-CN" altLang="en-US" sz="2200" dirty="0">
                <a:latin typeface="+mj-ea"/>
                <a:ea typeface="+mj-ea"/>
              </a:rPr>
              <a:t>。</a:t>
            </a:r>
          </a:p>
          <a:p>
            <a:pPr marL="342900" indent="-342900" fontAlgn="base">
              <a:lnSpc>
                <a:spcPct val="13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200" dirty="0">
                <a:latin typeface="+mj-ea"/>
                <a:ea typeface="+mj-ea"/>
              </a:rPr>
              <a:t>头块：用来描述整个</a:t>
            </a:r>
            <a:r>
              <a:rPr lang="en-US" altLang="zh-CN" sz="2200" dirty="0">
                <a:latin typeface="+mj-lt"/>
                <a:ea typeface="+mj-ea"/>
              </a:rPr>
              <a:t>MIDI</a:t>
            </a:r>
            <a:r>
              <a:rPr lang="zh-CN" altLang="en-US" sz="2200" dirty="0">
                <a:latin typeface="+mj-ea"/>
                <a:ea typeface="+mj-ea"/>
              </a:rPr>
              <a:t>文件基本信息。</a:t>
            </a:r>
          </a:p>
          <a:p>
            <a:pPr marL="342900" indent="-342900" fontAlgn="base">
              <a:lnSpc>
                <a:spcPct val="13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200" dirty="0">
                <a:latin typeface="+mj-ea"/>
                <a:ea typeface="+mj-ea"/>
              </a:rPr>
              <a:t>音轨块：包含一系列由</a:t>
            </a:r>
            <a:r>
              <a:rPr lang="en-US" altLang="zh-CN" sz="2200" dirty="0">
                <a:latin typeface="+mj-lt"/>
                <a:ea typeface="+mj-ea"/>
              </a:rPr>
              <a:t>MID</a:t>
            </a:r>
            <a:r>
              <a:rPr lang="en-US" altLang="zh-CN" sz="2200" dirty="0">
                <a:latin typeface="+mj-ea"/>
                <a:ea typeface="+mj-ea"/>
              </a:rPr>
              <a:t>I</a:t>
            </a:r>
            <a:r>
              <a:rPr lang="zh-CN" altLang="en-US" sz="2200" dirty="0">
                <a:latin typeface="+mj-ea"/>
                <a:ea typeface="+mj-ea"/>
              </a:rPr>
              <a:t>消息构成的</a:t>
            </a:r>
            <a:r>
              <a:rPr lang="en-US" altLang="zh-CN" sz="2200" dirty="0">
                <a:latin typeface="+mj-lt"/>
                <a:ea typeface="+mj-ea"/>
              </a:rPr>
              <a:t>MIDI</a:t>
            </a:r>
            <a:r>
              <a:rPr lang="zh-CN" altLang="en-US" sz="2200" dirty="0">
                <a:latin typeface="+mj-ea"/>
                <a:ea typeface="+mj-ea"/>
              </a:rPr>
              <a:t>数据流。</a:t>
            </a:r>
          </a:p>
          <a:p>
            <a:pPr marL="342900" indent="-342900" fontAlgn="base">
              <a:lnSpc>
                <a:spcPct val="130000"/>
              </a:lnSpc>
              <a:spcAft>
                <a:spcPct val="0"/>
              </a:spcAft>
              <a:defRPr/>
            </a:pPr>
            <a:r>
              <a:rPr lang="zh-CN" altLang="en-US" sz="2200" dirty="0">
                <a:latin typeface="+mj-ea"/>
                <a:ea typeface="+mj-ea"/>
              </a:rPr>
              <a:t>    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617530" y="716894"/>
            <a:ext cx="6956940" cy="1649431"/>
            <a:chOff x="3279913" y="488294"/>
            <a:chExt cx="6956940" cy="1649431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6956940" cy="1228268"/>
              <a:chOff x="3279913" y="909457"/>
              <a:chExt cx="6956940" cy="1228268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6956940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996767" y="1032190"/>
                <a:ext cx="2733675" cy="11055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algn="l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MIDI</a:t>
                </a:r>
                <a:r>
                  <a:rPr lang="zh-CN" altLang="en-US" sz="3200" dirty="0">
                    <a:solidFill>
                      <a:schemeClr val="bg1"/>
                    </a:solidFill>
                    <a:latin typeface="+mj-lt"/>
                    <a:ea typeface="+mj-ea"/>
                    <a:sym typeface="+mn-ea"/>
                  </a:rPr>
                  <a:t>文件简介</a:t>
                </a:r>
                <a:endParaRPr lang="zh-CN" altLang="en-US" sz="3200" dirty="0">
                  <a:solidFill>
                    <a:schemeClr val="bg1"/>
                  </a:solidFill>
                  <a:latin typeface="+mj-lt"/>
                  <a:ea typeface="+mj-ea"/>
                </a:endParaRPr>
              </a:p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6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6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表格 2"/>
          <p:cNvGraphicFramePr>
            <a:graphicFrameLocks noGrp="1"/>
          </p:cNvGraphicFramePr>
          <p:nvPr/>
        </p:nvGraphicFramePr>
        <p:xfrm>
          <a:off x="2678617" y="2485091"/>
          <a:ext cx="6834952" cy="1887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7570"/>
                <a:gridCol w="3417382"/>
              </a:tblGrid>
              <a:tr h="51435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500" dirty="0"/>
                        <a:t>标识符串（</a:t>
                      </a:r>
                      <a:r>
                        <a:rPr lang="en-US" altLang="zh-CN" sz="2500" dirty="0"/>
                        <a:t>4</a:t>
                      </a:r>
                      <a:r>
                        <a:rPr lang="zh-CN" altLang="en-US" sz="2500" dirty="0"/>
                        <a:t>字节）</a:t>
                      </a:r>
                    </a:p>
                  </a:txBody>
                  <a:tcPr marL="126762" marR="126762" marT="63381" marB="6338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500" dirty="0">
                          <a:sym typeface="+mn-ea"/>
                        </a:rPr>
                        <a:t>“</a:t>
                      </a:r>
                      <a:r>
                        <a:rPr lang="en-US" altLang="zh-CN" sz="2500" dirty="0" err="1">
                          <a:sym typeface="+mn-ea"/>
                        </a:rPr>
                        <a:t>MThd</a:t>
                      </a:r>
                      <a:r>
                        <a:rPr lang="zh-CN" altLang="en-US" sz="2500" dirty="0">
                          <a:sym typeface="+mn-ea"/>
                        </a:rPr>
                        <a:t>”</a:t>
                      </a:r>
                    </a:p>
                  </a:txBody>
                  <a:tcPr marL="126762" marR="126762" marT="63381" marB="6338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8585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头块数据区长度</a:t>
                      </a:r>
                    </a:p>
                    <a:p>
                      <a:pPr algn="ctr"/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4</a:t>
                      </a:r>
                      <a:r>
                        <a:rPr lang="zh-CN" altLang="en-US" sz="2400" dirty="0"/>
                        <a:t>字节）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2400" dirty="0">
                          <a:sym typeface="+mn-ea"/>
                        </a:rPr>
                        <a:t>“00 00 00 06”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35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头块数据区</a:t>
                      </a:r>
                      <a:r>
                        <a:rPr lang="en-US" altLang="zh-CN" sz="2400" dirty="0"/>
                        <a:t>(6</a:t>
                      </a:r>
                      <a:r>
                        <a:rPr lang="zh-CN" altLang="zh-CN" sz="2400" dirty="0"/>
                        <a:t>字节）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2400" dirty="0">
                          <a:sym typeface="+mn-ea"/>
                        </a:rPr>
                        <a:t>“ff ff nn nn dd dd”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173" name="文本框 172"/>
          <p:cNvSpPr txBox="1"/>
          <p:nvPr/>
        </p:nvSpPr>
        <p:spPr>
          <a:xfrm>
            <a:off x="4988645" y="1056309"/>
            <a:ext cx="22148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sym typeface="+mn-ea"/>
              </a:rPr>
              <a:t>头块的描述</a:t>
            </a:r>
          </a:p>
        </p:txBody>
      </p:sp>
      <p:sp>
        <p:nvSpPr>
          <p:cNvPr id="2" name="矩形 1"/>
          <p:cNvSpPr/>
          <p:nvPr/>
        </p:nvSpPr>
        <p:spPr>
          <a:xfrm>
            <a:off x="10127615" y="189484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85445" y="1114094"/>
            <a:ext cx="26212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sym typeface="+mn-ea"/>
              </a:rPr>
              <a:t>音轨块的描述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2679252" y="2485091"/>
          <a:ext cx="6834765" cy="188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7383"/>
                <a:gridCol w="3417382"/>
              </a:tblGrid>
              <a:tr h="51409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标识符串（</a:t>
                      </a:r>
                      <a:r>
                        <a:rPr lang="en-US" altLang="zh-CN" sz="2400" dirty="0"/>
                        <a:t>4</a:t>
                      </a:r>
                      <a:r>
                        <a:rPr lang="zh-CN" altLang="en-US" sz="2400" dirty="0"/>
                        <a:t>字节）</a:t>
                      </a:r>
                    </a:p>
                  </a:txBody>
                  <a:tcPr marL="126762" marR="126762" marT="63381" marB="6338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sym typeface="+mn-ea"/>
                        </a:rPr>
                        <a:t>“</a:t>
                      </a:r>
                      <a:r>
                        <a:rPr lang="en-US" altLang="zh-CN" sz="2400" dirty="0" err="1">
                          <a:sym typeface="+mn-ea"/>
                        </a:rPr>
                        <a:t>MTrk</a:t>
                      </a:r>
                      <a:r>
                        <a:rPr lang="zh-CN" altLang="en-US" sz="2400" dirty="0">
                          <a:sym typeface="+mn-ea"/>
                        </a:rPr>
                        <a:t>”</a:t>
                      </a:r>
                    </a:p>
                  </a:txBody>
                  <a:tcPr marL="126762" marR="126762" marT="63381" marB="6338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8585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ym typeface="+mn-ea"/>
                        </a:rPr>
                        <a:t>音轨块数据区长度</a:t>
                      </a:r>
                    </a:p>
                    <a:p>
                      <a:pPr algn="ctr"/>
                      <a:r>
                        <a:rPr lang="zh-CN" altLang="en-US" sz="2400" dirty="0">
                          <a:sym typeface="+mn-ea"/>
                        </a:rPr>
                        <a:t>（</a:t>
                      </a:r>
                      <a:r>
                        <a:rPr lang="en-US" altLang="zh-CN" sz="2400" dirty="0">
                          <a:sym typeface="+mn-ea"/>
                        </a:rPr>
                        <a:t>4</a:t>
                      </a:r>
                      <a:r>
                        <a:rPr lang="zh-CN" altLang="en-US" sz="2400" dirty="0">
                          <a:sym typeface="+mn-ea"/>
                        </a:rPr>
                        <a:t>字节）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ym typeface="+mn-ea"/>
                        </a:rPr>
                        <a:t>单位为字节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09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ym typeface="+mn-ea"/>
                        </a:rPr>
                        <a:t>音轨块数据区</a:t>
                      </a: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ym typeface="+mn-ea"/>
                        </a:rPr>
                        <a:t>由多个</a:t>
                      </a:r>
                      <a:r>
                        <a:rPr lang="en-US" altLang="zh-CN" sz="2400" dirty="0">
                          <a:sym typeface="+mn-ea"/>
                        </a:rPr>
                        <a:t>MIDI</a:t>
                      </a:r>
                      <a:r>
                        <a:rPr lang="zh-CN" altLang="en-US" sz="2400" dirty="0">
                          <a:sym typeface="+mn-ea"/>
                        </a:rPr>
                        <a:t>事件构成</a:t>
                      </a:r>
                      <a:endParaRPr lang="en-US" altLang="zh-CN" sz="2400" dirty="0">
                        <a:sym typeface="+mn-ea"/>
                      </a:endParaRPr>
                    </a:p>
                  </a:txBody>
                  <a:tcPr marL="126762" marR="126762" marT="63381" marB="6338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1591002" y="1628458"/>
            <a:ext cx="3846186" cy="554008"/>
            <a:chOff x="1962782" y="3317604"/>
            <a:chExt cx="3102391" cy="554008"/>
          </a:xfrm>
        </p:grpSpPr>
        <p:sp>
          <p:nvSpPr>
            <p:cNvPr id="29" name="矩形: 圆角 28"/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每一个</a:t>
              </a:r>
              <a:r>
                <a:rPr lang="en-US" altLang="zh-CN" sz="2400" dirty="0">
                  <a:latin typeface="+mj-lt"/>
                </a:rPr>
                <a:t>MIDI</a:t>
              </a:r>
              <a:r>
                <a:rPr lang="zh-CN" altLang="en-US" sz="2400" dirty="0">
                  <a:latin typeface="+mn-ea"/>
                </a:rPr>
                <a:t>事件的构成：</a:t>
              </a:r>
            </a:p>
          </p:txBody>
        </p:sp>
      </p:grpSp>
      <p:sp>
        <p:nvSpPr>
          <p:cNvPr id="31" name="矩形 30"/>
          <p:cNvSpPr/>
          <p:nvPr/>
        </p:nvSpPr>
        <p:spPr>
          <a:xfrm>
            <a:off x="1724456" y="2304399"/>
            <a:ext cx="9745980" cy="977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0F73EE"/>
                </a:solidFill>
                <a:latin typeface="+mj-lt"/>
                <a:cs typeface="+mn-ea"/>
                <a:sym typeface="+mn-lt"/>
              </a:rPr>
              <a:t>MIDI</a:t>
            </a:r>
            <a:r>
              <a:rPr lang="zh-CN" altLang="en-US" sz="2400" dirty="0">
                <a:solidFill>
                  <a:srgbClr val="0F73EE"/>
                </a:solidFill>
                <a:latin typeface="+mn-ea"/>
                <a:cs typeface="+mn-ea"/>
                <a:sym typeface="+mn-lt"/>
              </a:rPr>
              <a:t>事件</a:t>
            </a:r>
            <a:r>
              <a:rPr lang="en-US" altLang="zh-CN" sz="2400" dirty="0">
                <a:solidFill>
                  <a:srgbClr val="0F73EE"/>
                </a:solidFill>
                <a:latin typeface="+mj-lt"/>
                <a:cs typeface="+mn-ea"/>
                <a:sym typeface="+mn-lt"/>
              </a:rPr>
              <a:t>=&lt;delta time&gt; &lt;MIDI</a:t>
            </a:r>
            <a:r>
              <a:rPr lang="zh-CN" altLang="en-US" sz="2400" dirty="0">
                <a:solidFill>
                  <a:srgbClr val="0F73EE"/>
                </a:solidFill>
                <a:latin typeface="+mn-ea"/>
                <a:cs typeface="+mn-ea"/>
                <a:sym typeface="+mn-lt"/>
              </a:rPr>
              <a:t>消息</a:t>
            </a:r>
            <a:r>
              <a:rPr lang="en-US" altLang="zh-CN" sz="2400" dirty="0">
                <a:solidFill>
                  <a:srgbClr val="0F73EE"/>
                </a:solidFill>
                <a:cs typeface="+mn-ea"/>
                <a:sym typeface="+mn-lt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&lt;delta time&gt;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采用可变长编码，它决定了其后的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MIDI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消息被执行的时间。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 </a:t>
            </a:r>
          </a:p>
        </p:txBody>
      </p:sp>
      <p:sp>
        <p:nvSpPr>
          <p:cNvPr id="32" name="矩形 31"/>
          <p:cNvSpPr/>
          <p:nvPr/>
        </p:nvSpPr>
        <p:spPr>
          <a:xfrm>
            <a:off x="1724456" y="3507132"/>
            <a:ext cx="9584894" cy="1876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1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一个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MIDI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消息是由一个状态字节及多个数据字节构成。</a:t>
            </a:r>
          </a:p>
          <a:p>
            <a:pPr>
              <a:lnSpc>
                <a:spcPct val="121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MIDI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消息根据性质可分成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:</a:t>
            </a:r>
          </a:p>
          <a:p>
            <a:pPr marL="342900" indent="-342900">
              <a:lnSpc>
                <a:spcPct val="121000"/>
              </a:lnSpc>
              <a:buFont typeface="Wingdings" panose="05000000000000000000" charset="0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通道消息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(Channel Message)</a:t>
            </a:r>
          </a:p>
          <a:p>
            <a:pPr marL="342900" indent="-342900">
              <a:lnSpc>
                <a:spcPct val="121000"/>
              </a:lnSpc>
              <a:buFont typeface="Wingdings" panose="05000000000000000000" charset="0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系统消息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(System Message)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50048" y="1061043"/>
            <a:ext cx="2728912" cy="791052"/>
            <a:chOff x="824072" y="1564267"/>
            <a:chExt cx="2728912" cy="791052"/>
          </a:xfrm>
        </p:grpSpPr>
        <p:sp>
          <p:nvSpPr>
            <p:cNvPr id="3" name="矩形: 圆角 2"/>
            <p:cNvSpPr/>
            <p:nvPr/>
          </p:nvSpPr>
          <p:spPr>
            <a:xfrm>
              <a:off x="824072" y="1740416"/>
              <a:ext cx="272891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701522" y="184714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通道消息</a:t>
              </a: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926465" y="2326005"/>
            <a:ext cx="10339070" cy="2751455"/>
            <a:chOff x="1076853" y="5080315"/>
            <a:chExt cx="5054600" cy="2773027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: 圆角 13"/>
            <p:cNvSpPr/>
            <p:nvPr/>
          </p:nvSpPr>
          <p:spPr>
            <a:xfrm>
              <a:off x="1076853" y="5228960"/>
              <a:ext cx="5054600" cy="2624382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002623" y="2604898"/>
            <a:ext cx="9901004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       </a:t>
            </a:r>
            <a:r>
              <a:rPr lang="zh-CN" altLang="en-US" sz="2400" dirty="0" smtClean="0">
                <a:latin typeface="+mn-ea"/>
              </a:rPr>
              <a:t>对</a:t>
            </a:r>
            <a:r>
              <a:rPr lang="zh-CN" altLang="en-US" sz="2400" dirty="0">
                <a:latin typeface="+mn-ea"/>
              </a:rPr>
              <a:t>单一的</a:t>
            </a:r>
            <a:r>
              <a:rPr lang="en-US" altLang="zh-CN" sz="2400" dirty="0">
                <a:latin typeface="+mj-lt"/>
              </a:rPr>
              <a:t>MIDI Channel</a:t>
            </a:r>
            <a:r>
              <a:rPr lang="zh-CN" altLang="en-US" sz="2400" dirty="0">
                <a:latin typeface="+mn-ea"/>
              </a:rPr>
              <a:t>起作用，其</a:t>
            </a:r>
            <a:r>
              <a:rPr lang="en-US" altLang="zh-CN" sz="2400" dirty="0">
                <a:latin typeface="+mj-lt"/>
              </a:rPr>
              <a:t>Channel</a:t>
            </a:r>
            <a:r>
              <a:rPr lang="zh-CN" altLang="en-US" sz="2400" dirty="0">
                <a:latin typeface="+mn-ea"/>
              </a:rPr>
              <a:t>是利用状态字节的低</a:t>
            </a:r>
            <a:r>
              <a:rPr lang="en-US" altLang="zh-CN" sz="2400" dirty="0">
                <a:latin typeface="+mj-lt"/>
              </a:rPr>
              <a:t>4</a:t>
            </a:r>
            <a:r>
              <a:rPr lang="zh-CN" altLang="en-US" sz="2400" dirty="0">
                <a:latin typeface="+mn-ea"/>
              </a:rPr>
              <a:t>位来表示，可从</a:t>
            </a:r>
            <a:r>
              <a:rPr lang="en-US" altLang="zh-CN" sz="2400" dirty="0">
                <a:latin typeface="+mj-lt"/>
              </a:rPr>
              <a:t>0</a:t>
            </a:r>
            <a:r>
              <a:rPr lang="zh-CN" altLang="en-US" sz="2400" dirty="0">
                <a:latin typeface="+mn-ea"/>
              </a:rPr>
              <a:t>到</a:t>
            </a:r>
            <a:r>
              <a:rPr lang="en-US" altLang="zh-CN" sz="2400" dirty="0">
                <a:latin typeface="+mj-lt"/>
              </a:rPr>
              <a:t>15</a:t>
            </a:r>
            <a:r>
              <a:rPr lang="zh-CN" altLang="en-US" sz="2400" dirty="0">
                <a:latin typeface="+mn-ea"/>
              </a:rPr>
              <a:t>共有</a:t>
            </a:r>
            <a:r>
              <a:rPr lang="en-US" altLang="zh-CN" sz="2400" dirty="0">
                <a:latin typeface="+mj-lt"/>
              </a:rPr>
              <a:t>16</a:t>
            </a:r>
            <a:r>
              <a:rPr lang="zh-CN" altLang="en-US" sz="2400" dirty="0">
                <a:latin typeface="+mn-ea"/>
              </a:rPr>
              <a:t>个</a:t>
            </a:r>
            <a:r>
              <a:rPr lang="en-US" altLang="zh-CN" sz="2400" dirty="0">
                <a:latin typeface="+mj-lt"/>
              </a:rPr>
              <a:t>channel</a:t>
            </a:r>
            <a:r>
              <a:rPr lang="zh-CN" altLang="en-US" sz="2400" dirty="0">
                <a:latin typeface="+mn-ea"/>
              </a:rPr>
              <a:t>。</a:t>
            </a:r>
            <a:r>
              <a:rPr lang="zh-CN" altLang="en-US" sz="2400" b="1" dirty="0">
                <a:latin typeface="+mn-ea"/>
              </a:rPr>
              <a:t>通道消息又分为声音消息和模式消息</a:t>
            </a:r>
            <a:r>
              <a:rPr lang="zh-CN" altLang="en-US" sz="2400" dirty="0">
                <a:latin typeface="+mn-ea"/>
              </a:rPr>
              <a:t>。</a:t>
            </a:r>
          </a:p>
          <a:p>
            <a:pPr marL="342900" indent="-342900" algn="just" fontAlgn="base">
              <a:lnSpc>
                <a:spcPct val="12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400" dirty="0">
                <a:latin typeface="+mn-ea"/>
              </a:rPr>
              <a:t>声音消息用于控制合成器的声音产生。</a:t>
            </a:r>
          </a:p>
          <a:p>
            <a:pPr marL="342900" indent="-342900" algn="just" fontAlgn="base">
              <a:lnSpc>
                <a:spcPct val="12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400" dirty="0">
                <a:latin typeface="+mn-ea"/>
              </a:rPr>
              <a:t>模式消息则为最多达</a:t>
            </a:r>
            <a:r>
              <a:rPr lang="en-US" altLang="zh-CN" sz="2400" dirty="0">
                <a:latin typeface="+mj-lt"/>
              </a:rPr>
              <a:t>16</a:t>
            </a:r>
            <a:r>
              <a:rPr lang="zh-CN" altLang="en-US" sz="2400" dirty="0">
                <a:latin typeface="+mn-ea"/>
              </a:rPr>
              <a:t>条通道分配声音关系，包括设定单音模式或复音模式等。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6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1550048" y="1061043"/>
            <a:ext cx="2728912" cy="791052"/>
            <a:chOff x="824072" y="1564267"/>
            <a:chExt cx="2728912" cy="791052"/>
          </a:xfrm>
        </p:grpSpPr>
        <p:sp>
          <p:nvSpPr>
            <p:cNvPr id="25" name="矩形: 圆角 24"/>
            <p:cNvSpPr/>
            <p:nvPr/>
          </p:nvSpPr>
          <p:spPr>
            <a:xfrm>
              <a:off x="824072" y="1740416"/>
              <a:ext cx="272891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701522" y="184714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系统消息</a:t>
              </a: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>
            <a:off x="926465" y="2326005"/>
            <a:ext cx="10339070" cy="3836035"/>
            <a:chOff x="1076853" y="5080315"/>
            <a:chExt cx="5054600" cy="3651141"/>
          </a:xfrm>
        </p:grpSpPr>
        <p:cxnSp>
          <p:nvCxnSpPr>
            <p:cNvPr id="29" name="直接连接符 28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: 圆角 29"/>
            <p:cNvSpPr/>
            <p:nvPr/>
          </p:nvSpPr>
          <p:spPr>
            <a:xfrm>
              <a:off x="1076853" y="5228959"/>
              <a:ext cx="5054600" cy="3502497"/>
            </a:xfrm>
            <a:prstGeom prst="roundRect">
              <a:avLst>
                <a:gd name="adj" fmla="val 6312"/>
              </a:avLst>
            </a:prstGeom>
            <a:solidFill>
              <a:srgbClr val="E3E0F7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1145498" y="2526521"/>
            <a:ext cx="9901004" cy="3636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       </a:t>
            </a:r>
            <a:r>
              <a:rPr lang="zh-CN" altLang="en-US" sz="2400" dirty="0" smtClean="0">
                <a:latin typeface="+mn-ea"/>
              </a:rPr>
              <a:t>应用</a:t>
            </a:r>
            <a:r>
              <a:rPr lang="zh-CN" altLang="en-US" sz="2400" dirty="0">
                <a:latin typeface="+mn-ea"/>
              </a:rPr>
              <a:t>于整个系统而不是特定通道，并且不含有任何通道码。</a:t>
            </a:r>
          </a:p>
          <a:p>
            <a:pPr algn="just"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有三种系统消息：公共消息、实时消息和专用消息。</a:t>
            </a:r>
          </a:p>
          <a:p>
            <a:pPr marL="342900" indent="-342900" algn="just" fontAlgn="base">
              <a:lnSpc>
                <a:spcPct val="12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400" b="1" dirty="0">
                <a:latin typeface="+mn-ea"/>
              </a:rPr>
              <a:t>公共消息</a:t>
            </a:r>
            <a:r>
              <a:rPr lang="zh-CN" altLang="en-US" sz="2400" dirty="0">
                <a:latin typeface="+mn-ea"/>
              </a:rPr>
              <a:t>提供的功能有选择歌曲、用拍子数来设定歌曲位置指针，及向合成器发出旋律请求。</a:t>
            </a:r>
          </a:p>
          <a:p>
            <a:pPr marL="342900" indent="-342900" algn="just" fontAlgn="base">
              <a:lnSpc>
                <a:spcPct val="12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400" b="1" dirty="0">
                <a:latin typeface="+mn-ea"/>
              </a:rPr>
              <a:t>实时消息</a:t>
            </a:r>
            <a:r>
              <a:rPr lang="zh-CN" altLang="en-US" sz="2400" dirty="0">
                <a:latin typeface="+mn-ea"/>
              </a:rPr>
              <a:t>用来设定系统的实时参数，包括时钟、启动、停止定序器、从停止位置恢复定序器和系统复位。</a:t>
            </a:r>
          </a:p>
          <a:p>
            <a:pPr marL="342900" indent="-342900" algn="just" fontAlgn="base">
              <a:lnSpc>
                <a:spcPct val="120000"/>
              </a:lnSpc>
              <a:spcAft>
                <a:spcPct val="0"/>
              </a:spcAft>
              <a:buFont typeface="Wingdings" panose="05000000000000000000" charset="0"/>
              <a:buChar char="ü"/>
              <a:defRPr/>
            </a:pPr>
            <a:r>
              <a:rPr lang="zh-CN" altLang="en-US" sz="2400" b="1" dirty="0">
                <a:latin typeface="+mn-ea"/>
              </a:rPr>
              <a:t>专用消息</a:t>
            </a:r>
            <a:r>
              <a:rPr lang="zh-CN" altLang="en-US" sz="2400" dirty="0">
                <a:latin typeface="+mn-ea"/>
              </a:rPr>
              <a:t>包含了厂商特定的数据，如标识、系列号、模型号及其他信息。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6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7530" y="716894"/>
            <a:ext cx="6956940" cy="1109044"/>
            <a:chOff x="3279913" y="488294"/>
            <a:chExt cx="6956940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6956940" cy="687881"/>
              <a:chOff x="3279913" y="909457"/>
              <a:chExt cx="6956940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6956940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996767" y="1032190"/>
                <a:ext cx="440216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MIDI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数字水印算法原理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aphicFrame>
        <p:nvGraphicFramePr>
          <p:cNvPr id="159" name="表格 159"/>
          <p:cNvGraphicFramePr>
            <a:graphicFrameLocks noGrp="1"/>
          </p:cNvGraphicFramePr>
          <p:nvPr/>
        </p:nvGraphicFramePr>
        <p:xfrm>
          <a:off x="1569947" y="2475337"/>
          <a:ext cx="9052105" cy="3991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0891"/>
                <a:gridCol w="2310984"/>
                <a:gridCol w="4650230"/>
              </a:tblGrid>
              <a:tr h="4221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</a:rPr>
                        <a:t>声音消息</a:t>
                      </a:r>
                    </a:p>
                  </a:txBody>
                  <a:tcPr marL="104092" marR="104092" marT="52046" marB="52046"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</a:rPr>
                        <a:t>功能描述</a:t>
                      </a:r>
                    </a:p>
                  </a:txBody>
                  <a:tcPr marL="104092" marR="104092" marT="52046" marB="52046"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</a:rPr>
                        <a:t>数字字节描述</a:t>
                      </a:r>
                    </a:p>
                  </a:txBody>
                  <a:tcPr marL="104092" marR="104092" marT="52046" marB="52046">
                    <a:solidFill>
                      <a:srgbClr val="1F4E79"/>
                    </a:solidFill>
                  </a:tcPr>
                </a:tc>
              </a:tr>
              <a:tr h="4221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80-8F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声音关闭</a:t>
                      </a:r>
                      <a:endParaRPr lang="en-US" altLang="zh-CN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字节：音符号；</a:t>
                      </a:r>
                      <a:r>
                        <a:rPr lang="en-US" altLang="zh-CN" sz="2000" dirty="0"/>
                        <a:t>2</a:t>
                      </a:r>
                      <a:r>
                        <a:rPr lang="zh-CN" altLang="en-US" sz="2000" dirty="0"/>
                        <a:t>字节：音速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4221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90-9F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solidFill>
                            <a:srgbClr val="FF0000"/>
                          </a:solidFill>
                        </a:rPr>
                        <a:t>声音开启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字节：音符号；</a:t>
                      </a:r>
                      <a:r>
                        <a:rPr lang="en-US" altLang="zh-CN" sz="2000" dirty="0"/>
                        <a:t>2</a:t>
                      </a:r>
                      <a:r>
                        <a:rPr lang="zh-CN" altLang="en-US" sz="2000" dirty="0"/>
                        <a:t>字节：音速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4226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A0-AF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音键压力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字节：音符号；</a:t>
                      </a:r>
                      <a:r>
                        <a:rPr lang="en-US" altLang="zh-CN" sz="2000" dirty="0"/>
                        <a:t>2</a:t>
                      </a:r>
                      <a:r>
                        <a:rPr lang="zh-CN" altLang="en-US" sz="2000" dirty="0"/>
                        <a:t>字节：键压力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7292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B0-BF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控制变化</a:t>
                      </a:r>
                    </a:p>
                  </a:txBody>
                  <a:tcPr marL="104092" marR="104092" marT="52046" marB="52046"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字节：控制器号（</a:t>
                      </a:r>
                      <a:r>
                        <a:rPr lang="en-US" altLang="zh-CN" sz="2000" dirty="0"/>
                        <a:t>0~121</a:t>
                      </a:r>
                      <a:r>
                        <a:rPr lang="zh-CN" altLang="en-US" sz="2000" dirty="0"/>
                        <a:t>）</a:t>
                      </a:r>
                      <a:endParaRPr lang="en-US" altLang="zh-CN" sz="2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/>
                        <a:t>2</a:t>
                      </a:r>
                      <a:r>
                        <a:rPr lang="zh-CN" altLang="en-US" sz="2000" dirty="0"/>
                        <a:t>字节：控制值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4221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C0-CF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改变乐器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</a:rPr>
                        <a:t>乐器编号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4221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D0-DF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solidFill>
                            <a:srgbClr val="FF0000"/>
                          </a:solidFill>
                        </a:rPr>
                        <a:t>通道触动压力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字节：压力</a:t>
                      </a:r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  <a:tr h="7292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E0-EF</a:t>
                      </a:r>
                      <a:endParaRPr lang="zh-CN" altLang="en-US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音调轮变化</a:t>
                      </a:r>
                    </a:p>
                  </a:txBody>
                  <a:tcPr marL="104092" marR="104092" marT="52046" marB="52046" anchor="ctr"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/>
                        <a:t>1</a:t>
                      </a:r>
                      <a:r>
                        <a:rPr lang="zh-CN" altLang="en-US" sz="2000" dirty="0"/>
                        <a:t>字节：弯音轮变换值的低字节</a:t>
                      </a:r>
                      <a:endParaRPr lang="en-US" altLang="zh-CN" sz="2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/>
                        <a:t>2</a:t>
                      </a:r>
                      <a:r>
                        <a:rPr lang="zh-CN" altLang="en-US" sz="2000" dirty="0"/>
                        <a:t>字节：弯音轮变换值的高字节</a:t>
                      </a:r>
                      <a:endParaRPr lang="en-US" altLang="zh-CN" sz="2000" dirty="0"/>
                    </a:p>
                  </a:txBody>
                  <a:tcPr marL="104092" marR="104092" marT="52046" marB="52046">
                    <a:solidFill>
                      <a:srgbClr val="BDD7EE"/>
                    </a:solidFill>
                  </a:tcPr>
                </a:tc>
              </a:tr>
            </a:tbl>
          </a:graphicData>
        </a:graphic>
      </p:graphicFrame>
      <p:sp>
        <p:nvSpPr>
          <p:cNvPr id="161" name="文本框 160"/>
          <p:cNvSpPr txBox="1"/>
          <p:nvPr/>
        </p:nvSpPr>
        <p:spPr>
          <a:xfrm>
            <a:off x="4806324" y="1957083"/>
            <a:ext cx="3041217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4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sym typeface="+mn-ea"/>
              </a:rPr>
              <a:t>MIDI</a:t>
            </a:r>
            <a:r>
              <a:rPr lang="zh-CN" altLang="en-US" sz="2400" dirty="0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sym typeface="+mn-ea"/>
              </a:rPr>
              <a:t>文件的声音消息</a:t>
            </a:r>
            <a:endParaRPr lang="zh-CN" altLang="en-US" sz="24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62439" y="1806581"/>
            <a:ext cx="9538970" cy="3692525"/>
            <a:chOff x="1962782" y="3317604"/>
            <a:chExt cx="9538970" cy="3692525"/>
          </a:xfrm>
        </p:grpSpPr>
        <p:sp>
          <p:nvSpPr>
            <p:cNvPr id="3" name="矩形: 圆角 2"/>
            <p:cNvSpPr/>
            <p:nvPr/>
          </p:nvSpPr>
          <p:spPr>
            <a:xfrm>
              <a:off x="1962782" y="3317604"/>
              <a:ext cx="9538970" cy="3692525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2289776" y="3469092"/>
              <a:ext cx="8928383" cy="34150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改变</a:t>
              </a:r>
              <a:r>
                <a:rPr lang="en-US" altLang="zh-CN" sz="2400" dirty="0"/>
                <a:t>MIDI</a:t>
              </a:r>
              <a:r>
                <a:rPr lang="zh-CN" altLang="en-US" sz="2400" dirty="0">
                  <a:latin typeface="+mn-ea"/>
                </a:rPr>
                <a:t>音乐文件的部分声音消息并不影响</a:t>
              </a:r>
              <a:r>
                <a:rPr lang="en-US" altLang="zh-CN" sz="2400" dirty="0">
                  <a:latin typeface="+mj-lt"/>
                </a:rPr>
                <a:t>MIDI</a:t>
              </a:r>
              <a:r>
                <a:rPr lang="zh-CN" altLang="en-US" sz="2400" dirty="0">
                  <a:latin typeface="+mn-ea"/>
                </a:rPr>
                <a:t>文件的听觉效果，通过</a:t>
              </a:r>
              <a:r>
                <a:rPr lang="zh-CN" altLang="en-US" sz="2400" dirty="0">
                  <a:latin typeface="+mn-ea"/>
                </a:rPr>
                <a:t>实验，改变</a:t>
              </a:r>
              <a:r>
                <a:rPr lang="zh-CN" altLang="en-US" sz="2400" dirty="0">
                  <a:latin typeface="+mn-ea"/>
                </a:rPr>
                <a:t>:</a:t>
              </a:r>
            </a:p>
            <a:p>
              <a:pPr marL="342900" indent="-342900" algn="just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charset="0"/>
                <a:buChar char="ü"/>
                <a:defRPr/>
              </a:pPr>
              <a:r>
                <a:rPr lang="zh-CN" altLang="en-US" sz="2400" b="1" dirty="0">
                  <a:solidFill>
                    <a:srgbClr val="FF0000"/>
                  </a:solidFill>
                  <a:latin typeface="+mn-ea"/>
                </a:rPr>
                <a:t>声音开启的最低位比特</a:t>
              </a:r>
            </a:p>
            <a:p>
              <a:pPr marL="342900" indent="-342900" algn="just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charset="0"/>
                <a:buChar char="ü"/>
                <a:defRPr/>
              </a:pPr>
              <a:r>
                <a:rPr lang="zh-CN" altLang="en-US" sz="2400" b="1" dirty="0">
                  <a:solidFill>
                    <a:srgbClr val="FF0000"/>
                  </a:solidFill>
                  <a:latin typeface="+mn-ea"/>
                </a:rPr>
                <a:t>乐器编号的最低位比特</a:t>
              </a:r>
            </a:p>
            <a:p>
              <a:pPr marL="342900" indent="-342900" algn="just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charset="0"/>
                <a:buChar char="ü"/>
                <a:defRPr/>
              </a:pPr>
              <a:r>
                <a:rPr lang="zh-CN" altLang="en-US" sz="2400" b="1" dirty="0">
                  <a:solidFill>
                    <a:srgbClr val="FF0000"/>
                  </a:solidFill>
                  <a:latin typeface="+mn-ea"/>
                </a:rPr>
                <a:t>通道触动压力的低</a:t>
              </a:r>
              <a:r>
                <a:rPr lang="en-US" altLang="zh-CN" sz="2400" b="1" dirty="0">
                  <a:solidFill>
                    <a:srgbClr val="FF0000"/>
                  </a:solidFill>
                  <a:latin typeface="+mn-ea"/>
                </a:rPr>
                <a:t>4</a:t>
              </a:r>
              <a:r>
                <a:rPr lang="zh-CN" altLang="en-US" sz="2400" b="1" dirty="0">
                  <a:solidFill>
                    <a:srgbClr val="FF0000"/>
                  </a:solidFill>
                  <a:latin typeface="+mn-ea"/>
                </a:rPr>
                <a:t>比特位</a:t>
              </a:r>
              <a:endParaRPr lang="zh-CN" altLang="en-US" sz="2400" dirty="0">
                <a:latin typeface="+mn-ea"/>
              </a:endParaRPr>
            </a:p>
            <a:p>
              <a:pPr indent="0" algn="just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charset="0"/>
                <a:buNone/>
                <a:defRPr/>
              </a:pPr>
              <a:r>
                <a:rPr lang="zh-CN" altLang="en-US" sz="2400" dirty="0">
                  <a:latin typeface="+mn-ea"/>
                </a:rPr>
                <a:t>都不会引起听觉差异，因此可在这三种声音消息中嵌入水印信息。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FillBlank"/>
  <p:tag name="PROBLEMBLANKKEYWORD" val="填空"/>
  <p:tag name="PROBLEMSCORE" val="1.0"/>
  <p:tag name="PROBLEMBLANK" val="[{&quot;Num&quot;:1,&quot;Score&quot;:1.0,&quot;Answers&quot;:[&quot;通道&quot;],&quot;CaseSensitive&quot;:false,&quot;FuzzyMatch&quot;:false}]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FillBlank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3" val="PRODUCTVERSIONTIP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FillBlank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FillBlank"/>
  <p:tag name="PROBLEMBLANKKEYWORD" val="填空"/>
  <p:tag name="PROBLEMSCORE" val="1.0"/>
  <p:tag name="PROBLEMBLANK" val="[{&quot;Num&quot;:1,&quot;Score&quot;:1.0,&quot;Answers&quot;:[&quot;声音&quot;],&quot;CaseSensitive&quot;:false,&quot;FuzzyMatch&quot;:false}]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FillBlank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3" val="PRODUCTVERSIONTIP3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FillBlan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MA"/>
  <p:tag name="PROBLEMSCORE" val="1.0"/>
  <p:tag name="PROBLEMSCORE_HALF" val="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MA"/>
  <p:tag name="RAINBULLET" val="Correct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MA"/>
  <p:tag name="RAINBULLET" val="Correct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MA"/>
  <p:tag name="RAINBULLET" val="Correct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MA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MA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1072</Words>
  <Application>Microsoft Office PowerPoint</Application>
  <PresentationFormat>宽屏</PresentationFormat>
  <Paragraphs>117</Paragraphs>
  <Slides>18</Slides>
  <Notes>4</Notes>
  <HiddenSlides>1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Microsoft Yahei</vt:lpstr>
      <vt:lpstr>黑体</vt:lpstr>
      <vt:lpstr>思源黑体 CN Heavy</vt:lpstr>
      <vt:lpstr>微软雅黑</vt:lpstr>
      <vt:lpstr>微软雅黑 Light</vt:lpstr>
      <vt:lpstr>Arial</vt:lpstr>
      <vt:lpstr>Wingdings</vt:lpstr>
      <vt:lpstr>Office 主题​​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lzh</dc:creator>
  <cp:lastModifiedBy>lzh</cp:lastModifiedBy>
  <cp:revision>8</cp:revision>
  <dcterms:created xsi:type="dcterms:W3CDTF">2019-11-13T02:09:00Z</dcterms:created>
  <dcterms:modified xsi:type="dcterms:W3CDTF">2020-04-01T13:01:57Z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